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60" r:id="rId5"/>
    <p:sldId id="259" r:id="rId6"/>
    <p:sldId id="265" r:id="rId7"/>
    <p:sldId id="261" r:id="rId8"/>
    <p:sldId id="262" r:id="rId9"/>
    <p:sldId id="264" r:id="rId10"/>
    <p:sldId id="263"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
      <p:font typeface="Montserrat ExtraBold" panose="000009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6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bb2cc3bb0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4bb2cc3bb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Roadmap Validation for the 5 Digital Cities </a:t>
            </a:r>
            <a:endParaRPr/>
          </a:p>
          <a:p>
            <a:pPr marL="0" lvl="0" indent="0" algn="l" rtl="0">
              <a:spcBef>
                <a:spcPts val="0"/>
              </a:spcBef>
              <a:spcAft>
                <a:spcPts val="0"/>
              </a:spcAft>
              <a:buNone/>
            </a:pPr>
            <a:r>
              <a:rPr lang="en"/>
              <a:t>Mock Presentation for the Target Digital Cities </a:t>
            </a:r>
            <a:endParaRPr/>
          </a:p>
          <a:p>
            <a:pPr marL="0" lvl="0" indent="0" algn="l" rtl="0">
              <a:spcBef>
                <a:spcPts val="0"/>
              </a:spcBef>
              <a:spcAft>
                <a:spcPts val="0"/>
              </a:spcAft>
              <a:buNone/>
            </a:pPr>
            <a:r>
              <a:rPr lang="en"/>
              <a:t>Pre-presentation (Briefing)</a:t>
            </a:r>
            <a:endParaRPr/>
          </a:p>
          <a:p>
            <a:pPr marL="0" lvl="0" indent="0" algn="l" rtl="0">
              <a:spcBef>
                <a:spcPts val="0"/>
              </a:spcBef>
              <a:spcAft>
                <a:spcPts val="0"/>
              </a:spcAft>
              <a:buNone/>
            </a:pPr>
            <a:r>
              <a:rPr lang="en"/>
              <a:t>They will present and the panel will give comment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4bebb6dbc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4bebb6dbc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4bb2cc3bb0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4bb2cc3bb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bebb6db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4bebb6db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bebb6dbc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4bebb6dbc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4bebb6dbc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4bebb6dbc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4bebb6dbc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4bebb6dbc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20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bebb6dbc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4bebb6dbc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4bebb6dbc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4bebb6dbc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4bebb6dbc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4bebb6dbc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72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4" name="Google Shape;54;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5" name="Google Shape;55;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6" name="Google Shape;56;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p:nvPr/>
        </p:nvSpPr>
        <p:spPr>
          <a:xfrm>
            <a:off x="746475" y="537625"/>
            <a:ext cx="42951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rgbClr val="073763"/>
                </a:solidFill>
                <a:latin typeface="Montserrat ExtraBold"/>
                <a:ea typeface="Montserrat ExtraBold"/>
                <a:cs typeface="Montserrat ExtraBold"/>
                <a:sym typeface="Montserrat ExtraBold"/>
              </a:rPr>
              <a:t>DIGITAL CITIES ROADMAP</a:t>
            </a:r>
            <a:br>
              <a:rPr lang="en" sz="2300">
                <a:solidFill>
                  <a:srgbClr val="073763"/>
                </a:solidFill>
                <a:latin typeface="Montserrat ExtraBold"/>
                <a:ea typeface="Montserrat ExtraBold"/>
                <a:cs typeface="Montserrat ExtraBold"/>
                <a:sym typeface="Montserrat ExtraBold"/>
              </a:rPr>
            </a:br>
            <a:r>
              <a:rPr lang="en" sz="2300">
                <a:solidFill>
                  <a:srgbClr val="073763"/>
                </a:solidFill>
                <a:latin typeface="Montserrat ExtraBold"/>
                <a:ea typeface="Montserrat ExtraBold"/>
                <a:cs typeface="Montserrat ExtraBold"/>
                <a:sym typeface="Montserrat ExtraBold"/>
              </a:rPr>
              <a:t>BATCH 3</a:t>
            </a:r>
            <a:endParaRPr sz="2300">
              <a:solidFill>
                <a:srgbClr val="073763"/>
              </a:solidFill>
              <a:latin typeface="Montserrat ExtraBold"/>
              <a:ea typeface="Montserrat ExtraBold"/>
              <a:cs typeface="Montserrat ExtraBold"/>
              <a:sym typeface="Montserrat ExtraBold"/>
            </a:endParaRPr>
          </a:p>
        </p:txBody>
      </p:sp>
      <p:pic>
        <p:nvPicPr>
          <p:cNvPr id="62" name="Google Shape;62;p14"/>
          <p:cNvPicPr preferRelativeResize="0"/>
          <p:nvPr/>
        </p:nvPicPr>
        <p:blipFill>
          <a:blip r:embed="rId4">
            <a:alphaModFix/>
          </a:blip>
          <a:stretch>
            <a:fillRect/>
          </a:stretch>
        </p:blipFill>
        <p:spPr>
          <a:xfrm>
            <a:off x="1817862" y="1612600"/>
            <a:ext cx="2152325" cy="1507048"/>
          </a:xfrm>
          <a:prstGeom prst="rect">
            <a:avLst/>
          </a:prstGeom>
          <a:noFill/>
          <a:ln>
            <a:noFill/>
          </a:ln>
        </p:spPr>
      </p:pic>
      <p:sp>
        <p:nvSpPr>
          <p:cNvPr id="63" name="Google Shape;63;p14"/>
          <p:cNvSpPr/>
          <p:nvPr/>
        </p:nvSpPr>
        <p:spPr>
          <a:xfrm>
            <a:off x="613488" y="3391025"/>
            <a:ext cx="2316178" cy="1196809"/>
          </a:xfrm>
          <a:custGeom>
            <a:avLst/>
            <a:gdLst/>
            <a:ahLst/>
            <a:cxnLst/>
            <a:rect l="l" t="t" r="r" b="b"/>
            <a:pathLst>
              <a:path w="1310426" h="722057" extrusionOk="0">
                <a:moveTo>
                  <a:pt x="1185966" y="722057"/>
                </a:moveTo>
                <a:lnTo>
                  <a:pt x="124460" y="722057"/>
                </a:lnTo>
                <a:cubicBezTo>
                  <a:pt x="55880" y="722057"/>
                  <a:pt x="0" y="666177"/>
                  <a:pt x="0" y="597597"/>
                </a:cubicBezTo>
                <a:lnTo>
                  <a:pt x="0" y="124460"/>
                </a:lnTo>
                <a:cubicBezTo>
                  <a:pt x="0" y="55880"/>
                  <a:pt x="55880" y="0"/>
                  <a:pt x="124460" y="0"/>
                </a:cubicBezTo>
                <a:lnTo>
                  <a:pt x="1185966" y="0"/>
                </a:lnTo>
                <a:cubicBezTo>
                  <a:pt x="1254546" y="0"/>
                  <a:pt x="1310426" y="55880"/>
                  <a:pt x="1310426" y="124460"/>
                </a:cubicBezTo>
                <a:lnTo>
                  <a:pt x="1310426" y="597597"/>
                </a:lnTo>
                <a:cubicBezTo>
                  <a:pt x="1310426" y="666177"/>
                  <a:pt x="1254546" y="722057"/>
                  <a:pt x="1185966" y="7220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4"/>
          <p:cNvSpPr/>
          <p:nvPr/>
        </p:nvSpPr>
        <p:spPr>
          <a:xfrm>
            <a:off x="3094438" y="3391025"/>
            <a:ext cx="2316178" cy="1196809"/>
          </a:xfrm>
          <a:custGeom>
            <a:avLst/>
            <a:gdLst/>
            <a:ahLst/>
            <a:cxnLst/>
            <a:rect l="l" t="t" r="r" b="b"/>
            <a:pathLst>
              <a:path w="1310426" h="722057" extrusionOk="0">
                <a:moveTo>
                  <a:pt x="1185966" y="722057"/>
                </a:moveTo>
                <a:lnTo>
                  <a:pt x="124460" y="722057"/>
                </a:lnTo>
                <a:cubicBezTo>
                  <a:pt x="55880" y="722057"/>
                  <a:pt x="0" y="666177"/>
                  <a:pt x="0" y="597597"/>
                </a:cubicBezTo>
                <a:lnTo>
                  <a:pt x="0" y="124460"/>
                </a:lnTo>
                <a:cubicBezTo>
                  <a:pt x="0" y="55880"/>
                  <a:pt x="55880" y="0"/>
                  <a:pt x="124460" y="0"/>
                </a:cubicBezTo>
                <a:lnTo>
                  <a:pt x="1185966" y="0"/>
                </a:lnTo>
                <a:cubicBezTo>
                  <a:pt x="1254546" y="0"/>
                  <a:pt x="1310426" y="55880"/>
                  <a:pt x="1310426" y="124460"/>
                </a:cubicBezTo>
                <a:lnTo>
                  <a:pt x="1310426" y="597597"/>
                </a:lnTo>
                <a:cubicBezTo>
                  <a:pt x="1310426" y="666177"/>
                  <a:pt x="1254546" y="722057"/>
                  <a:pt x="1185966" y="7220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14"/>
          <p:cNvPicPr preferRelativeResize="0"/>
          <p:nvPr/>
        </p:nvPicPr>
        <p:blipFill rotWithShape="1">
          <a:blip r:embed="rId5">
            <a:alphaModFix/>
          </a:blip>
          <a:srcRect/>
          <a:stretch/>
        </p:blipFill>
        <p:spPr>
          <a:xfrm>
            <a:off x="3628112" y="3711112"/>
            <a:ext cx="1317400" cy="556600"/>
          </a:xfrm>
          <a:prstGeom prst="rect">
            <a:avLst/>
          </a:prstGeom>
          <a:noFill/>
          <a:ln>
            <a:noFill/>
          </a:ln>
        </p:spPr>
      </p:pic>
      <p:pic>
        <p:nvPicPr>
          <p:cNvPr id="66" name="Google Shape;66;p14"/>
          <p:cNvPicPr preferRelativeResize="0"/>
          <p:nvPr/>
        </p:nvPicPr>
        <p:blipFill rotWithShape="1">
          <a:blip r:embed="rId6">
            <a:alphaModFix/>
          </a:blip>
          <a:srcRect l="9879" t="16327" r="9338" b="15811"/>
          <a:stretch/>
        </p:blipFill>
        <p:spPr>
          <a:xfrm>
            <a:off x="839638" y="3523437"/>
            <a:ext cx="1863900" cy="931974"/>
          </a:xfrm>
          <a:prstGeom prst="rect">
            <a:avLst/>
          </a:prstGeom>
          <a:noFill/>
          <a:ln>
            <a:noFill/>
          </a:ln>
        </p:spPr>
      </p:pic>
      <p:pic>
        <p:nvPicPr>
          <p:cNvPr id="67" name="Google Shape;67;p14"/>
          <p:cNvPicPr preferRelativeResize="0"/>
          <p:nvPr/>
        </p:nvPicPr>
        <p:blipFill>
          <a:blip r:embed="rId7">
            <a:alphaModFix/>
          </a:blip>
          <a:stretch>
            <a:fillRect/>
          </a:stretch>
        </p:blipFill>
        <p:spPr>
          <a:xfrm>
            <a:off x="5877725" y="642950"/>
            <a:ext cx="2733625" cy="38957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21"/>
          <p:cNvPicPr preferRelativeResize="0"/>
          <p:nvPr/>
        </p:nvPicPr>
        <p:blipFill>
          <a:blip r:embed="rId4">
            <a:alphaModFix/>
          </a:blip>
          <a:stretch>
            <a:fillRect/>
          </a:stretch>
        </p:blipFill>
        <p:spPr>
          <a:xfrm>
            <a:off x="8224649" y="4399975"/>
            <a:ext cx="857329" cy="600301"/>
          </a:xfrm>
          <a:prstGeom prst="rect">
            <a:avLst/>
          </a:prstGeom>
          <a:noFill/>
          <a:ln>
            <a:noFill/>
          </a:ln>
        </p:spPr>
      </p:pic>
      <p:sp>
        <p:nvSpPr>
          <p:cNvPr id="115" name="Google Shape;115;p21"/>
          <p:cNvSpPr txBox="1"/>
          <p:nvPr/>
        </p:nvSpPr>
        <p:spPr>
          <a:xfrm>
            <a:off x="1616350" y="545525"/>
            <a:ext cx="7028100" cy="585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9797"/>
              <a:buFont typeface="Arial"/>
              <a:buNone/>
            </a:pPr>
            <a:r>
              <a:rPr lang="en" sz="3800" b="1">
                <a:solidFill>
                  <a:srgbClr val="0B5394"/>
                </a:solidFill>
                <a:latin typeface="Montserrat"/>
                <a:ea typeface="Montserrat"/>
                <a:cs typeface="Montserrat"/>
                <a:sym typeface="Montserrat"/>
              </a:rPr>
              <a:t>DAGUPAN ROADMAP</a:t>
            </a:r>
            <a:endParaRPr sz="3900" b="1">
              <a:solidFill>
                <a:srgbClr val="0B5394"/>
              </a:solidFill>
              <a:latin typeface="Montserrat"/>
              <a:ea typeface="Montserrat"/>
              <a:cs typeface="Montserrat"/>
              <a:sym typeface="Montserrat"/>
            </a:endParaRPr>
          </a:p>
        </p:txBody>
      </p:sp>
      <p:sp>
        <p:nvSpPr>
          <p:cNvPr id="116" name="Google Shape;116;p21"/>
          <p:cNvSpPr txBox="1"/>
          <p:nvPr/>
        </p:nvSpPr>
        <p:spPr>
          <a:xfrm>
            <a:off x="1940550" y="3332725"/>
            <a:ext cx="5059500" cy="3078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Clr>
                <a:srgbClr val="000000"/>
              </a:buClr>
              <a:buSzPts val="9299"/>
              <a:buFont typeface="Arial"/>
              <a:buNone/>
            </a:pPr>
            <a:r>
              <a:rPr lang="en" sz="2000" dirty="0">
                <a:solidFill>
                  <a:srgbClr val="073763"/>
                </a:solidFill>
                <a:latin typeface="Montserrat"/>
                <a:ea typeface="Montserrat"/>
                <a:cs typeface="Montserrat"/>
                <a:sym typeface="Montserrat"/>
              </a:rPr>
              <a:t>Insert Roadmap Link</a:t>
            </a:r>
            <a:endParaRPr sz="2000" i="0" u="none" strike="noStrike" cap="none" dirty="0">
              <a:solidFill>
                <a:srgbClr val="073763"/>
              </a:solidFill>
              <a:latin typeface="Montserrat"/>
              <a:ea typeface="Montserrat"/>
              <a:cs typeface="Montserrat"/>
              <a:sym typeface="Montserrat"/>
            </a:endParaRPr>
          </a:p>
        </p:txBody>
      </p:sp>
      <p:sp>
        <p:nvSpPr>
          <p:cNvPr id="117" name="Google Shape;117;p21"/>
          <p:cNvSpPr txBox="1"/>
          <p:nvPr/>
        </p:nvSpPr>
        <p:spPr>
          <a:xfrm>
            <a:off x="1940550" y="1656325"/>
            <a:ext cx="5059500" cy="3078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Clr>
                <a:srgbClr val="000000"/>
              </a:buClr>
              <a:buSzPts val="9299"/>
              <a:buFont typeface="Arial"/>
              <a:buNone/>
            </a:pPr>
            <a:r>
              <a:rPr lang="en" sz="2000" dirty="0">
                <a:solidFill>
                  <a:srgbClr val="073763"/>
                </a:solidFill>
                <a:latin typeface="Montserrat"/>
                <a:ea typeface="Montserrat"/>
                <a:cs typeface="Montserrat"/>
                <a:sym typeface="Montserrat"/>
              </a:rPr>
              <a:t>Insert Roadmap QR Code</a:t>
            </a:r>
            <a:endParaRPr sz="2000" i="0" u="none" strike="noStrike" cap="none" dirty="0">
              <a:solidFill>
                <a:srgbClr val="073763"/>
              </a:solidFill>
              <a:latin typeface="Montserrat"/>
              <a:ea typeface="Montserrat"/>
              <a:cs typeface="Montserrat"/>
              <a:sym typeface="Montserrat"/>
            </a:endParaRPr>
          </a:p>
        </p:txBody>
      </p:sp>
      <p:pic>
        <p:nvPicPr>
          <p:cNvPr id="118" name="Google Shape;118;p21"/>
          <p:cNvPicPr preferRelativeResize="0"/>
          <p:nvPr/>
        </p:nvPicPr>
        <p:blipFill>
          <a:blip r:embed="rId5">
            <a:alphaModFix/>
          </a:blip>
          <a:stretch>
            <a:fillRect/>
          </a:stretch>
        </p:blipFill>
        <p:spPr>
          <a:xfrm>
            <a:off x="282250" y="293675"/>
            <a:ext cx="1155375" cy="115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pic>
        <p:nvPicPr>
          <p:cNvPr id="72" name="Google Shape;72;p15"/>
          <p:cNvPicPr preferRelativeResize="0"/>
          <p:nvPr/>
        </p:nvPicPr>
        <p:blipFill>
          <a:blip r:embed="rId4">
            <a:alphaModFix/>
          </a:blip>
          <a:stretch>
            <a:fillRect/>
          </a:stretch>
        </p:blipFill>
        <p:spPr>
          <a:xfrm>
            <a:off x="8224649" y="4399975"/>
            <a:ext cx="857329" cy="600301"/>
          </a:xfrm>
          <a:prstGeom prst="rect">
            <a:avLst/>
          </a:prstGeom>
          <a:noFill/>
          <a:ln>
            <a:noFill/>
          </a:ln>
        </p:spPr>
      </p:pic>
      <p:sp>
        <p:nvSpPr>
          <p:cNvPr id="73" name="Google Shape;73;p15"/>
          <p:cNvSpPr txBox="1"/>
          <p:nvPr/>
        </p:nvSpPr>
        <p:spPr>
          <a:xfrm>
            <a:off x="1658231" y="162999"/>
            <a:ext cx="4521600" cy="600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797"/>
              <a:buFont typeface="Arial"/>
              <a:buNone/>
            </a:pPr>
            <a:r>
              <a:rPr lang="en" sz="3900" b="1" i="0" u="none" strike="noStrike" cap="none" dirty="0">
                <a:solidFill>
                  <a:srgbClr val="0B5394"/>
                </a:solidFill>
                <a:latin typeface="Montserrat"/>
                <a:ea typeface="Montserrat"/>
                <a:cs typeface="Montserrat"/>
                <a:sym typeface="Montserrat"/>
              </a:rPr>
              <a:t>WHY </a:t>
            </a:r>
            <a:r>
              <a:rPr lang="en" sz="3900" b="1" dirty="0">
                <a:solidFill>
                  <a:srgbClr val="0B5394"/>
                </a:solidFill>
                <a:latin typeface="Montserrat"/>
                <a:ea typeface="Montserrat"/>
                <a:cs typeface="Montserrat"/>
                <a:sym typeface="Montserrat"/>
              </a:rPr>
              <a:t>DAGUPAN</a:t>
            </a:r>
            <a:r>
              <a:rPr lang="en" sz="3900" b="1" i="0" u="none" strike="noStrike" cap="none" dirty="0">
                <a:solidFill>
                  <a:srgbClr val="0B5394"/>
                </a:solidFill>
                <a:latin typeface="Montserrat"/>
                <a:ea typeface="Montserrat"/>
                <a:cs typeface="Montserrat"/>
                <a:sym typeface="Montserrat"/>
              </a:rPr>
              <a:t>?</a:t>
            </a:r>
            <a:endParaRPr sz="3900" b="1" i="0" u="none" strike="noStrike" cap="none" dirty="0">
              <a:solidFill>
                <a:srgbClr val="0B5394"/>
              </a:solidFill>
              <a:latin typeface="Montserrat"/>
              <a:ea typeface="Montserrat"/>
              <a:cs typeface="Montserrat"/>
              <a:sym typeface="Montserrat"/>
            </a:endParaRPr>
          </a:p>
        </p:txBody>
      </p:sp>
      <p:pic>
        <p:nvPicPr>
          <p:cNvPr id="74" name="Google Shape;74;p15"/>
          <p:cNvPicPr preferRelativeResize="0"/>
          <p:nvPr/>
        </p:nvPicPr>
        <p:blipFill>
          <a:blip r:embed="rId5">
            <a:alphaModFix/>
          </a:blip>
          <a:stretch>
            <a:fillRect/>
          </a:stretch>
        </p:blipFill>
        <p:spPr>
          <a:xfrm>
            <a:off x="219428" y="185611"/>
            <a:ext cx="1155375" cy="1155375"/>
          </a:xfrm>
          <a:prstGeom prst="rect">
            <a:avLst/>
          </a:prstGeom>
          <a:noFill/>
          <a:ln>
            <a:noFill/>
          </a:ln>
        </p:spPr>
      </p:pic>
      <p:sp>
        <p:nvSpPr>
          <p:cNvPr id="3" name="TextBox 2">
            <a:extLst>
              <a:ext uri="{FF2B5EF4-FFF2-40B4-BE49-F238E27FC236}">
                <a16:creationId xmlns:a16="http://schemas.microsoft.com/office/drawing/2014/main" id="{A6CC96F4-E4B6-329A-0B78-E143D464F79D}"/>
              </a:ext>
            </a:extLst>
          </p:cNvPr>
          <p:cNvSpPr txBox="1"/>
          <p:nvPr/>
        </p:nvSpPr>
        <p:spPr>
          <a:xfrm>
            <a:off x="1374803" y="946736"/>
            <a:ext cx="6868470" cy="3539430"/>
          </a:xfrm>
          <a:prstGeom prst="rect">
            <a:avLst/>
          </a:prstGeom>
          <a:noFill/>
        </p:spPr>
        <p:txBody>
          <a:bodyPr wrap="square" rtlCol="0">
            <a:spAutoFit/>
          </a:bodyPr>
          <a:lstStyle/>
          <a:p>
            <a:pPr marL="342900" indent="-342900">
              <a:buAutoNum type="arabicPeriod"/>
            </a:pPr>
            <a:r>
              <a:rPr lang="en-US" sz="1600" dirty="0"/>
              <a:t>Dagupan City in Pangasinan is the Center of Education in Region 1. It has produced about 60% of talent workforce. The top disciplines are Engineering and Technology, Business Administration,  Education Science and IT Related course which supplies the manpower requirement of the IT-BPO industry.</a:t>
            </a:r>
          </a:p>
          <a:p>
            <a:pPr marL="342900" indent="-342900">
              <a:buAutoNum type="arabicPeriod"/>
            </a:pPr>
            <a:r>
              <a:rPr lang="en-US" sz="1600" dirty="0"/>
              <a:t>Historically, Dagupan is the Center of Trade and Commerce in the region. There is a concentration of banks and financial institutions in the city. It is also a major transportation hub in the province.</a:t>
            </a:r>
          </a:p>
          <a:p>
            <a:pPr marL="342900" indent="-342900">
              <a:buAutoNum type="arabicPeriod"/>
            </a:pPr>
            <a:r>
              <a:rPr lang="en-US" sz="1600" dirty="0"/>
              <a:t>Stable internet services and complete medical facilities as it sits the Regional Medical Center.</a:t>
            </a:r>
          </a:p>
          <a:p>
            <a:pPr marL="342900" indent="-342900">
              <a:buAutoNum type="arabicPeriod"/>
            </a:pPr>
            <a:r>
              <a:rPr lang="en-US" sz="1600" dirty="0"/>
              <a:t>It took the first female City Mayor of Dagupan to envision the Digital City program for its citizen. She is an entrepreneur and has experienced building the large enterprise like chains of malls and real property developments.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pic>
        <p:nvPicPr>
          <p:cNvPr id="79" name="Google Shape;79;p16"/>
          <p:cNvPicPr preferRelativeResize="0"/>
          <p:nvPr/>
        </p:nvPicPr>
        <p:blipFill>
          <a:blip r:embed="rId4">
            <a:alphaModFix/>
          </a:blip>
          <a:stretch>
            <a:fillRect/>
          </a:stretch>
        </p:blipFill>
        <p:spPr>
          <a:xfrm>
            <a:off x="8224649" y="4399975"/>
            <a:ext cx="857329" cy="600301"/>
          </a:xfrm>
          <a:prstGeom prst="rect">
            <a:avLst/>
          </a:prstGeom>
          <a:noFill/>
          <a:ln>
            <a:noFill/>
          </a:ln>
        </p:spPr>
      </p:pic>
      <p:sp>
        <p:nvSpPr>
          <p:cNvPr id="80" name="Google Shape;80;p16"/>
          <p:cNvSpPr txBox="1"/>
          <p:nvPr/>
        </p:nvSpPr>
        <p:spPr>
          <a:xfrm>
            <a:off x="1651251" y="91816"/>
            <a:ext cx="4521600" cy="600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797"/>
              <a:buFont typeface="Arial"/>
              <a:buNone/>
            </a:pPr>
            <a:r>
              <a:rPr lang="en" sz="3900" b="1" dirty="0">
                <a:solidFill>
                  <a:srgbClr val="0B5394"/>
                </a:solidFill>
                <a:latin typeface="Montserrat"/>
                <a:ea typeface="Montserrat"/>
                <a:cs typeface="Montserrat"/>
                <a:sym typeface="Montserrat"/>
              </a:rPr>
              <a:t>TALENT</a:t>
            </a:r>
            <a:endParaRPr sz="3900" b="1" i="0" u="none" strike="noStrike" cap="none" dirty="0">
              <a:solidFill>
                <a:srgbClr val="0B5394"/>
              </a:solidFill>
              <a:latin typeface="Montserrat"/>
              <a:ea typeface="Montserrat"/>
              <a:cs typeface="Montserrat"/>
              <a:sym typeface="Montserrat"/>
            </a:endParaRPr>
          </a:p>
        </p:txBody>
      </p:sp>
      <p:pic>
        <p:nvPicPr>
          <p:cNvPr id="81" name="Google Shape;81;p16"/>
          <p:cNvPicPr preferRelativeResize="0"/>
          <p:nvPr/>
        </p:nvPicPr>
        <p:blipFill>
          <a:blip r:embed="rId5">
            <a:alphaModFix/>
          </a:blip>
          <a:stretch>
            <a:fillRect/>
          </a:stretch>
        </p:blipFill>
        <p:spPr>
          <a:xfrm>
            <a:off x="216234" y="114428"/>
            <a:ext cx="1155375" cy="1155375"/>
          </a:xfrm>
          <a:prstGeom prst="rect">
            <a:avLst/>
          </a:prstGeom>
          <a:noFill/>
          <a:ln>
            <a:noFill/>
          </a:ln>
        </p:spPr>
      </p:pic>
      <p:sp>
        <p:nvSpPr>
          <p:cNvPr id="2" name="TextBox 1">
            <a:extLst>
              <a:ext uri="{FF2B5EF4-FFF2-40B4-BE49-F238E27FC236}">
                <a16:creationId xmlns:a16="http://schemas.microsoft.com/office/drawing/2014/main" id="{2A76B9F2-6AC1-7C60-968C-A9CF2E40C415}"/>
              </a:ext>
            </a:extLst>
          </p:cNvPr>
          <p:cNvSpPr txBox="1"/>
          <p:nvPr/>
        </p:nvSpPr>
        <p:spPr>
          <a:xfrm>
            <a:off x="1432961" y="820837"/>
            <a:ext cx="6868470" cy="4278094"/>
          </a:xfrm>
          <a:prstGeom prst="rect">
            <a:avLst/>
          </a:prstGeom>
          <a:noFill/>
        </p:spPr>
        <p:txBody>
          <a:bodyPr wrap="square" rtlCol="0">
            <a:spAutoFit/>
          </a:bodyPr>
          <a:lstStyle/>
          <a:p>
            <a:pPr marL="342900" indent="-342900" algn="just">
              <a:buAutoNum type="arabicPeriod"/>
            </a:pPr>
            <a:r>
              <a:rPr lang="en-US" sz="1600" dirty="0">
                <a:latin typeface="+mj-lt"/>
              </a:rPr>
              <a:t>Dagupan City in Pangasinan is the Center of Education in Region 1. It has produced about 60% of talent workforce in the region.</a:t>
            </a:r>
          </a:p>
          <a:p>
            <a:pPr marL="342900" indent="-342900" algn="just">
              <a:buAutoNum type="arabicPeriod"/>
            </a:pPr>
            <a:r>
              <a:rPr lang="en-US" sz="1600" b="0" i="0" dirty="0">
                <a:solidFill>
                  <a:srgbClr val="191919"/>
                </a:solidFill>
                <a:effectLst/>
                <a:latin typeface="+mj-lt"/>
              </a:rPr>
              <a:t>The city is home to major universities and colleges such as the University of Pangasinan-PHINMA, University of Luzon, Lyceum Northwestern University and Colegio De Dagupan which have gathered high educational accreditation.</a:t>
            </a:r>
            <a:endParaRPr lang="en-US" sz="1600" dirty="0">
              <a:latin typeface="+mj-lt"/>
            </a:endParaRPr>
          </a:p>
          <a:p>
            <a:pPr marL="342900" indent="-342900" algn="just">
              <a:buAutoNum type="arabicPeriod"/>
            </a:pPr>
            <a:r>
              <a:rPr lang="en-US" sz="1600" dirty="0">
                <a:latin typeface="+mj-lt"/>
              </a:rPr>
              <a:t>The top disciplines by percentage of graduates are Engineering and Technology, Business Administration,  Education Science and IT Related courses which supplies the manpower requirement of the IT-BPO industry.</a:t>
            </a:r>
          </a:p>
          <a:p>
            <a:pPr marL="342900" indent="-342900" algn="just">
              <a:buAutoNum type="arabicPeriod"/>
            </a:pPr>
            <a:r>
              <a:rPr lang="en-US" sz="1600" dirty="0">
                <a:latin typeface="+mj-lt"/>
              </a:rPr>
              <a:t>For </a:t>
            </a:r>
            <a:r>
              <a:rPr lang="en-US" sz="1600" b="0" i="0" dirty="0">
                <a:solidFill>
                  <a:srgbClr val="191919"/>
                </a:solidFill>
                <a:effectLst/>
                <a:latin typeface="+mj-lt"/>
              </a:rPr>
              <a:t>the past three years, the number of tertiary graduates in Dagupan City and Pangasinan reached about 42,000. For 2022 alone, the number of Senior High School graduates reached up to 24,879. TESDA also exhibited a total of 67, 641 graduates.</a:t>
            </a:r>
          </a:p>
          <a:p>
            <a:pPr marL="342900" indent="-342900" algn="just">
              <a:buAutoNum type="arabicPeriod"/>
            </a:pPr>
            <a:r>
              <a:rPr lang="en-US" sz="1600" b="0" i="0" dirty="0">
                <a:solidFill>
                  <a:srgbClr val="191919"/>
                </a:solidFill>
                <a:effectLst/>
              </a:rPr>
              <a:t>According to the HEIs, it is a common knowledge that Pangasinan produces IT experts and are very competitive in the industry.</a:t>
            </a:r>
            <a:endParaRPr lang="en-US" sz="1600" dirty="0">
              <a:solidFill>
                <a:srgbClr val="191919"/>
              </a:solidFill>
              <a:effectLst/>
              <a:latin typeface="+mj-lt"/>
            </a:endParaRPr>
          </a:p>
          <a:p>
            <a:pPr marL="342900" indent="-342900" algn="just">
              <a:buAutoNum type="arabicPeriod"/>
            </a:pPr>
            <a:endParaRPr lang="en-US" sz="16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pic>
        <p:nvPicPr>
          <p:cNvPr id="93" name="Google Shape;93;p18"/>
          <p:cNvPicPr preferRelativeResize="0"/>
          <p:nvPr/>
        </p:nvPicPr>
        <p:blipFill>
          <a:blip r:embed="rId4">
            <a:alphaModFix/>
          </a:blip>
          <a:stretch>
            <a:fillRect/>
          </a:stretch>
        </p:blipFill>
        <p:spPr>
          <a:xfrm>
            <a:off x="8224649" y="4399975"/>
            <a:ext cx="857329" cy="600301"/>
          </a:xfrm>
          <a:prstGeom prst="rect">
            <a:avLst/>
          </a:prstGeom>
          <a:noFill/>
          <a:ln>
            <a:noFill/>
          </a:ln>
        </p:spPr>
      </p:pic>
      <p:sp>
        <p:nvSpPr>
          <p:cNvPr id="94" name="Google Shape;94;p18"/>
          <p:cNvSpPr txBox="1"/>
          <p:nvPr/>
        </p:nvSpPr>
        <p:spPr>
          <a:xfrm>
            <a:off x="1616350" y="545525"/>
            <a:ext cx="7028100" cy="585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9797"/>
              <a:buFont typeface="Arial"/>
              <a:buNone/>
            </a:pPr>
            <a:r>
              <a:rPr lang="en" sz="3800" b="1">
                <a:solidFill>
                  <a:srgbClr val="0B5394"/>
                </a:solidFill>
                <a:latin typeface="Montserrat"/>
                <a:ea typeface="Montserrat"/>
                <a:cs typeface="Montserrat"/>
                <a:sym typeface="Montserrat"/>
              </a:rPr>
              <a:t>INFRASTRUCTURE &amp; COST</a:t>
            </a:r>
            <a:endParaRPr sz="3900" b="1">
              <a:solidFill>
                <a:srgbClr val="0B5394"/>
              </a:solidFill>
              <a:latin typeface="Montserrat"/>
              <a:ea typeface="Montserrat"/>
              <a:cs typeface="Montserrat"/>
              <a:sym typeface="Montserrat"/>
            </a:endParaRPr>
          </a:p>
        </p:txBody>
      </p:sp>
      <p:pic>
        <p:nvPicPr>
          <p:cNvPr id="95" name="Google Shape;95;p18"/>
          <p:cNvPicPr preferRelativeResize="0"/>
          <p:nvPr/>
        </p:nvPicPr>
        <p:blipFill>
          <a:blip r:embed="rId5">
            <a:alphaModFix/>
          </a:blip>
          <a:stretch>
            <a:fillRect/>
          </a:stretch>
        </p:blipFill>
        <p:spPr>
          <a:xfrm>
            <a:off x="282250" y="293675"/>
            <a:ext cx="1155375" cy="1155375"/>
          </a:xfrm>
          <a:prstGeom prst="rect">
            <a:avLst/>
          </a:prstGeom>
          <a:noFill/>
          <a:ln>
            <a:noFill/>
          </a:ln>
        </p:spPr>
      </p:pic>
      <p:sp>
        <p:nvSpPr>
          <p:cNvPr id="2" name="TextBox 1">
            <a:extLst>
              <a:ext uri="{FF2B5EF4-FFF2-40B4-BE49-F238E27FC236}">
                <a16:creationId xmlns:a16="http://schemas.microsoft.com/office/drawing/2014/main" id="{500C5CD5-2B74-BD2F-E4A4-4494B9EBFCB2}"/>
              </a:ext>
            </a:extLst>
          </p:cNvPr>
          <p:cNvSpPr txBox="1"/>
          <p:nvPr/>
        </p:nvSpPr>
        <p:spPr>
          <a:xfrm>
            <a:off x="1437625" y="1142443"/>
            <a:ext cx="6868470" cy="2062103"/>
          </a:xfrm>
          <a:prstGeom prst="rect">
            <a:avLst/>
          </a:prstGeom>
          <a:noFill/>
        </p:spPr>
        <p:txBody>
          <a:bodyPr wrap="square" rtlCol="0">
            <a:spAutoFit/>
          </a:bodyPr>
          <a:lstStyle/>
          <a:p>
            <a:pPr marL="342900" indent="-342900" algn="just">
              <a:buAutoNum type="arabicPeriod"/>
            </a:pPr>
            <a:r>
              <a:rPr lang="en-US" sz="1600" dirty="0">
                <a:latin typeface="+mj-lt"/>
              </a:rPr>
              <a:t>Dagupan City is a major transport hub with over seven (7) bus companies. Tricycles and jeepneys abound to support the transportation at 24/7.</a:t>
            </a:r>
          </a:p>
          <a:p>
            <a:pPr marL="342900" indent="-342900" algn="just">
              <a:buAutoNum type="arabicPeriod"/>
            </a:pPr>
            <a:r>
              <a:rPr lang="en-US" sz="1600" dirty="0">
                <a:solidFill>
                  <a:srgbClr val="191919"/>
                </a:solidFill>
                <a:effectLst/>
                <a:latin typeface="+mj-lt"/>
              </a:rPr>
              <a:t>The new Dagupan Transport terminal houses the taxi service operating in the city and nearby towns.</a:t>
            </a:r>
          </a:p>
          <a:p>
            <a:pPr marL="342900" indent="-342900" algn="just">
              <a:buAutoNum type="arabicPeriod"/>
            </a:pPr>
            <a:r>
              <a:rPr lang="en-US" sz="1600" b="0" i="0" dirty="0">
                <a:solidFill>
                  <a:srgbClr val="191919"/>
                </a:solidFill>
                <a:effectLst/>
              </a:rPr>
              <a:t>There are six (6) internet service providers in Dagupan City and most of them are fiber-connectivity ready.</a:t>
            </a:r>
            <a:endParaRPr lang="en-US" sz="1600" dirty="0">
              <a:solidFill>
                <a:srgbClr val="191919"/>
              </a:solidFill>
              <a:effectLst/>
              <a:latin typeface="+mj-lt"/>
            </a:endParaRPr>
          </a:p>
          <a:p>
            <a:pPr marL="342900" indent="-342900" algn="just">
              <a:buAutoNum type="arabicPeriod"/>
            </a:pPr>
            <a:r>
              <a:rPr lang="en-US" sz="1600" dirty="0">
                <a:solidFill>
                  <a:srgbClr val="191919"/>
                </a:solidFill>
                <a:effectLst/>
                <a:latin typeface="+mj-lt"/>
              </a:rPr>
              <a:t>Stable </a:t>
            </a:r>
            <a:r>
              <a:rPr lang="en-US" sz="1600" dirty="0">
                <a:solidFill>
                  <a:srgbClr val="191919"/>
                </a:solidFill>
                <a:latin typeface="+mj-lt"/>
              </a:rPr>
              <a:t>power provider.</a:t>
            </a:r>
            <a:endParaRPr lang="en-US" sz="1600" dirty="0">
              <a:solidFill>
                <a:srgbClr val="191919"/>
              </a:solidFill>
              <a:effectLst/>
              <a:latin typeface="+mj-lt"/>
            </a:endParaRPr>
          </a:p>
        </p:txBody>
      </p:sp>
      <p:sp>
        <p:nvSpPr>
          <p:cNvPr id="4" name="TextBox 3">
            <a:extLst>
              <a:ext uri="{FF2B5EF4-FFF2-40B4-BE49-F238E27FC236}">
                <a16:creationId xmlns:a16="http://schemas.microsoft.com/office/drawing/2014/main" id="{F6BB700A-82DC-FB6B-BD22-086A215DEDFC}"/>
              </a:ext>
            </a:extLst>
          </p:cNvPr>
          <p:cNvSpPr txBox="1"/>
          <p:nvPr/>
        </p:nvSpPr>
        <p:spPr>
          <a:xfrm>
            <a:off x="521196" y="3386762"/>
            <a:ext cx="7784899" cy="1077218"/>
          </a:xfrm>
          <a:prstGeom prst="rect">
            <a:avLst/>
          </a:prstGeom>
          <a:noFill/>
        </p:spPr>
        <p:txBody>
          <a:bodyPr wrap="square">
            <a:spAutoFit/>
          </a:bodyPr>
          <a:lstStyle/>
          <a:p>
            <a:r>
              <a:rPr lang="en-US" sz="1600" dirty="0"/>
              <a:t>Labor Cost: The minimum daily average rate ranges from Php365 to Php400</a:t>
            </a:r>
          </a:p>
          <a:p>
            <a:r>
              <a:rPr lang="en-US" sz="1600" dirty="0"/>
              <a:t>Office Space Rental/Lease: Starts at Php170 per sqm per month</a:t>
            </a:r>
          </a:p>
          <a:p>
            <a:r>
              <a:rPr lang="en-US" sz="1600" dirty="0"/>
              <a:t>Water Rates: Ranges from Php356 to Php407 per cubic meter</a:t>
            </a:r>
          </a:p>
          <a:p>
            <a:r>
              <a:rPr lang="en-US" sz="1600" dirty="0"/>
              <a:t>Power Rates: Residential rates around Php11.45 per KWH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a:blip r:embed="rId4">
            <a:alphaModFix/>
          </a:blip>
          <a:stretch>
            <a:fillRect/>
          </a:stretch>
        </p:blipFill>
        <p:spPr>
          <a:xfrm>
            <a:off x="8224649" y="4399975"/>
            <a:ext cx="857329" cy="600301"/>
          </a:xfrm>
          <a:prstGeom prst="rect">
            <a:avLst/>
          </a:prstGeom>
          <a:noFill/>
          <a:ln>
            <a:noFill/>
          </a:ln>
        </p:spPr>
      </p:pic>
      <p:sp>
        <p:nvSpPr>
          <p:cNvPr id="87" name="Google Shape;87;p17"/>
          <p:cNvSpPr txBox="1"/>
          <p:nvPr/>
        </p:nvSpPr>
        <p:spPr>
          <a:xfrm>
            <a:off x="1625213" y="143224"/>
            <a:ext cx="7028100" cy="600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797"/>
              <a:buFont typeface="Arial"/>
              <a:buNone/>
            </a:pPr>
            <a:r>
              <a:rPr lang="en" sz="3900" b="1" dirty="0">
                <a:solidFill>
                  <a:srgbClr val="0B5394"/>
                </a:solidFill>
                <a:latin typeface="Montserrat"/>
                <a:ea typeface="Montserrat"/>
                <a:cs typeface="Montserrat"/>
                <a:sym typeface="Montserrat"/>
              </a:rPr>
              <a:t>BUSINESS ENVIRONMENT</a:t>
            </a:r>
            <a:endParaRPr sz="3900" b="1" i="0" u="none" strike="noStrike" cap="none" dirty="0">
              <a:solidFill>
                <a:srgbClr val="0B5394"/>
              </a:solidFill>
              <a:latin typeface="Montserrat"/>
              <a:ea typeface="Montserrat"/>
              <a:cs typeface="Montserrat"/>
              <a:sym typeface="Montserrat"/>
            </a:endParaRPr>
          </a:p>
        </p:txBody>
      </p:sp>
      <p:pic>
        <p:nvPicPr>
          <p:cNvPr id="88" name="Google Shape;88;p17"/>
          <p:cNvPicPr preferRelativeResize="0"/>
          <p:nvPr/>
        </p:nvPicPr>
        <p:blipFill>
          <a:blip r:embed="rId5">
            <a:alphaModFix/>
          </a:blip>
          <a:stretch>
            <a:fillRect/>
          </a:stretch>
        </p:blipFill>
        <p:spPr>
          <a:xfrm>
            <a:off x="200804" y="165836"/>
            <a:ext cx="1155375" cy="1155375"/>
          </a:xfrm>
          <a:prstGeom prst="rect">
            <a:avLst/>
          </a:prstGeom>
          <a:noFill/>
          <a:ln>
            <a:noFill/>
          </a:ln>
        </p:spPr>
      </p:pic>
      <p:sp>
        <p:nvSpPr>
          <p:cNvPr id="4" name="TextBox 3">
            <a:extLst>
              <a:ext uri="{FF2B5EF4-FFF2-40B4-BE49-F238E27FC236}">
                <a16:creationId xmlns:a16="http://schemas.microsoft.com/office/drawing/2014/main" id="{72AA9267-B892-0E89-412A-7B777C00DB95}"/>
              </a:ext>
            </a:extLst>
          </p:cNvPr>
          <p:cNvSpPr txBox="1"/>
          <p:nvPr/>
        </p:nvSpPr>
        <p:spPr>
          <a:xfrm>
            <a:off x="1356179" y="1321211"/>
            <a:ext cx="6868470" cy="2800767"/>
          </a:xfrm>
          <a:prstGeom prst="rect">
            <a:avLst/>
          </a:prstGeom>
          <a:noFill/>
        </p:spPr>
        <p:txBody>
          <a:bodyPr wrap="square" rtlCol="0">
            <a:spAutoFit/>
          </a:bodyPr>
          <a:lstStyle/>
          <a:p>
            <a:pPr marL="342900" indent="-342900" algn="just">
              <a:buAutoNum type="arabicPeriod"/>
            </a:pPr>
            <a:r>
              <a:rPr lang="en-US" sz="1600" dirty="0"/>
              <a:t>Historically, Dagupan is the Center of Trade and Commerce in the region.</a:t>
            </a:r>
          </a:p>
          <a:p>
            <a:pPr marL="342900" indent="-342900" algn="just">
              <a:buFont typeface="Arial"/>
              <a:buAutoNum type="arabicPeriod"/>
            </a:pPr>
            <a:r>
              <a:rPr lang="en-US" sz="1600" dirty="0"/>
              <a:t>The current administration pushed for the Comprehensive Land Use Program (CLUP) which opens more commercial areas for economic development.</a:t>
            </a:r>
          </a:p>
          <a:p>
            <a:pPr marL="342900" indent="-342900" algn="just">
              <a:buAutoNum type="arabicPeriod"/>
            </a:pPr>
            <a:r>
              <a:rPr lang="en-US" sz="1600" dirty="0"/>
              <a:t>The city has embraced digitalization as it transforms its One Stop Business Center for online transactions.</a:t>
            </a:r>
          </a:p>
          <a:p>
            <a:pPr marL="342900" indent="-342900" algn="just">
              <a:buAutoNum type="arabicPeriod"/>
            </a:pPr>
            <a:r>
              <a:rPr lang="en-US" sz="1600" dirty="0"/>
              <a:t>The IT-BPO industry is in the developing stage as a number of companies have already established its operations in the city and nearby towns.</a:t>
            </a:r>
          </a:p>
          <a:p>
            <a:pPr algn="just"/>
            <a:endParaRPr lang="en-US" sz="16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8224649" y="4399975"/>
            <a:ext cx="857329" cy="600301"/>
          </a:xfrm>
          <a:prstGeom prst="rect">
            <a:avLst/>
          </a:prstGeom>
          <a:noFill/>
          <a:ln>
            <a:noFill/>
          </a:ln>
        </p:spPr>
      </p:pic>
      <p:sp>
        <p:nvSpPr>
          <p:cNvPr id="87" name="Google Shape;87;p17"/>
          <p:cNvSpPr txBox="1"/>
          <p:nvPr/>
        </p:nvSpPr>
        <p:spPr>
          <a:xfrm>
            <a:off x="1625213" y="143224"/>
            <a:ext cx="7028100" cy="600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797"/>
              <a:buFont typeface="Arial"/>
              <a:buNone/>
            </a:pPr>
            <a:r>
              <a:rPr lang="en" sz="3900" b="1" dirty="0">
                <a:solidFill>
                  <a:srgbClr val="0B5394"/>
                </a:solidFill>
                <a:latin typeface="Montserrat"/>
                <a:ea typeface="Montserrat"/>
                <a:cs typeface="Montserrat"/>
                <a:sym typeface="Montserrat"/>
              </a:rPr>
              <a:t>BUSINESS ENVIRONMENT</a:t>
            </a:r>
            <a:endParaRPr sz="3900" b="1" i="0" u="none" strike="noStrike" cap="none" dirty="0">
              <a:solidFill>
                <a:srgbClr val="0B5394"/>
              </a:solidFill>
              <a:latin typeface="Montserrat"/>
              <a:ea typeface="Montserrat"/>
              <a:cs typeface="Montserrat"/>
              <a:sym typeface="Montserrat"/>
            </a:endParaRPr>
          </a:p>
        </p:txBody>
      </p:sp>
      <p:pic>
        <p:nvPicPr>
          <p:cNvPr id="88" name="Google Shape;88;p17"/>
          <p:cNvPicPr preferRelativeResize="0"/>
          <p:nvPr/>
        </p:nvPicPr>
        <p:blipFill>
          <a:blip r:embed="rId4">
            <a:alphaModFix/>
          </a:blip>
          <a:stretch>
            <a:fillRect/>
          </a:stretch>
        </p:blipFill>
        <p:spPr>
          <a:xfrm>
            <a:off x="200804" y="165836"/>
            <a:ext cx="1155375" cy="1155375"/>
          </a:xfrm>
          <a:prstGeom prst="rect">
            <a:avLst/>
          </a:prstGeom>
          <a:noFill/>
          <a:ln>
            <a:noFill/>
          </a:ln>
        </p:spPr>
      </p:pic>
      <p:sp>
        <p:nvSpPr>
          <p:cNvPr id="4" name="TextBox 3">
            <a:extLst>
              <a:ext uri="{FF2B5EF4-FFF2-40B4-BE49-F238E27FC236}">
                <a16:creationId xmlns:a16="http://schemas.microsoft.com/office/drawing/2014/main" id="{72AA9267-B892-0E89-412A-7B777C00DB95}"/>
              </a:ext>
            </a:extLst>
          </p:cNvPr>
          <p:cNvSpPr txBox="1"/>
          <p:nvPr/>
        </p:nvSpPr>
        <p:spPr>
          <a:xfrm>
            <a:off x="1356179" y="1321211"/>
            <a:ext cx="6868470" cy="1815882"/>
          </a:xfrm>
          <a:prstGeom prst="rect">
            <a:avLst/>
          </a:prstGeom>
          <a:noFill/>
        </p:spPr>
        <p:txBody>
          <a:bodyPr wrap="square" rtlCol="0">
            <a:spAutoFit/>
          </a:bodyPr>
          <a:lstStyle/>
          <a:p>
            <a:pPr marL="342900" indent="-342900" algn="just">
              <a:buFont typeface="+mj-lt"/>
              <a:buAutoNum type="arabicPeriod" startAt="5"/>
            </a:pPr>
            <a:r>
              <a:rPr lang="en-US" sz="1600" dirty="0"/>
              <a:t>The City has consistently been awarded with the Seal of Good Governance, which is a testament of its adherence to quality service.</a:t>
            </a:r>
          </a:p>
          <a:p>
            <a:pPr marL="342900" indent="-342900" algn="just">
              <a:buFont typeface="+mj-lt"/>
              <a:buAutoNum type="arabicPeriod" startAt="5"/>
            </a:pPr>
            <a:r>
              <a:rPr lang="en-US" sz="1600" dirty="0"/>
              <a:t>The city brands itself as the </a:t>
            </a:r>
            <a:r>
              <a:rPr lang="en-US" sz="1600" dirty="0" err="1"/>
              <a:t>Bangus</a:t>
            </a:r>
            <a:r>
              <a:rPr lang="en-US" sz="1600" dirty="0"/>
              <a:t> Capital of the Philippines, and takes pride of its tourism spots, rich culinary products and “pasalubongs”. Top rated restaurants are filling in the business districts.</a:t>
            </a:r>
          </a:p>
          <a:p>
            <a:pPr marL="342900" indent="-342900" algn="just">
              <a:buFont typeface="+mj-lt"/>
              <a:buAutoNum type="arabicPeriod" startAt="5"/>
            </a:pPr>
            <a:r>
              <a:rPr lang="en-US" sz="1600" dirty="0"/>
              <a:t>Very low crime rate. The main streets are monitored by CCTV 24/7.</a:t>
            </a:r>
          </a:p>
        </p:txBody>
      </p:sp>
    </p:spTree>
    <p:extLst>
      <p:ext uri="{BB962C8B-B14F-4D97-AF65-F5344CB8AC3E}">
        <p14:creationId xmlns:p14="http://schemas.microsoft.com/office/powerpoint/2010/main" val="313985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19"/>
          <p:cNvPicPr preferRelativeResize="0"/>
          <p:nvPr/>
        </p:nvPicPr>
        <p:blipFill>
          <a:blip r:embed="rId4">
            <a:alphaModFix/>
          </a:blip>
          <a:stretch>
            <a:fillRect/>
          </a:stretch>
        </p:blipFill>
        <p:spPr>
          <a:xfrm>
            <a:off x="8224649" y="4399975"/>
            <a:ext cx="857329" cy="600301"/>
          </a:xfrm>
          <a:prstGeom prst="rect">
            <a:avLst/>
          </a:prstGeom>
          <a:noFill/>
          <a:ln>
            <a:noFill/>
          </a:ln>
        </p:spPr>
      </p:pic>
      <p:sp>
        <p:nvSpPr>
          <p:cNvPr id="101" name="Google Shape;101;p19"/>
          <p:cNvSpPr txBox="1"/>
          <p:nvPr/>
        </p:nvSpPr>
        <p:spPr>
          <a:xfrm>
            <a:off x="1625213" y="366842"/>
            <a:ext cx="2074268" cy="585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9797"/>
              <a:buFont typeface="Arial"/>
              <a:buNone/>
            </a:pPr>
            <a:r>
              <a:rPr lang="en" sz="3800" b="1" dirty="0">
                <a:solidFill>
                  <a:srgbClr val="0B5394"/>
                </a:solidFill>
                <a:latin typeface="Montserrat"/>
                <a:ea typeface="Montserrat"/>
                <a:cs typeface="Montserrat"/>
                <a:sym typeface="Montserrat"/>
              </a:rPr>
              <a:t>GOALS</a:t>
            </a:r>
            <a:endParaRPr sz="3900" b="1" dirty="0">
              <a:solidFill>
                <a:srgbClr val="0B5394"/>
              </a:solidFill>
              <a:latin typeface="Montserrat"/>
              <a:ea typeface="Montserrat"/>
              <a:cs typeface="Montserrat"/>
              <a:sym typeface="Montserrat"/>
            </a:endParaRPr>
          </a:p>
        </p:txBody>
      </p:sp>
      <p:pic>
        <p:nvPicPr>
          <p:cNvPr id="102" name="Google Shape;102;p19"/>
          <p:cNvPicPr preferRelativeResize="0"/>
          <p:nvPr/>
        </p:nvPicPr>
        <p:blipFill>
          <a:blip r:embed="rId5">
            <a:alphaModFix/>
          </a:blip>
          <a:stretch>
            <a:fillRect/>
          </a:stretch>
        </p:blipFill>
        <p:spPr>
          <a:xfrm>
            <a:off x="222836" y="175013"/>
            <a:ext cx="1155375" cy="1155375"/>
          </a:xfrm>
          <a:prstGeom prst="rect">
            <a:avLst/>
          </a:prstGeom>
          <a:noFill/>
          <a:ln>
            <a:noFill/>
          </a:ln>
        </p:spPr>
      </p:pic>
      <p:sp>
        <p:nvSpPr>
          <p:cNvPr id="2" name="TextBox 1">
            <a:extLst>
              <a:ext uri="{FF2B5EF4-FFF2-40B4-BE49-F238E27FC236}">
                <a16:creationId xmlns:a16="http://schemas.microsoft.com/office/drawing/2014/main" id="{A74D438E-4CE2-1F51-73B7-018132611458}"/>
              </a:ext>
            </a:extLst>
          </p:cNvPr>
          <p:cNvSpPr txBox="1"/>
          <p:nvPr/>
        </p:nvSpPr>
        <p:spPr>
          <a:xfrm>
            <a:off x="1229188" y="1218706"/>
            <a:ext cx="7424125" cy="2800767"/>
          </a:xfrm>
          <a:prstGeom prst="rect">
            <a:avLst/>
          </a:prstGeom>
          <a:noFill/>
        </p:spPr>
        <p:txBody>
          <a:bodyPr wrap="square" rtlCol="0">
            <a:spAutoFit/>
          </a:bodyPr>
          <a:lstStyle/>
          <a:p>
            <a:pPr marL="342900" indent="-342900" algn="just">
              <a:buAutoNum type="arabicPeriod"/>
            </a:pPr>
            <a:r>
              <a:rPr lang="en-US" sz="1600" b="1" i="0" dirty="0">
                <a:solidFill>
                  <a:srgbClr val="000000"/>
                </a:solidFill>
                <a:effectLst/>
              </a:rPr>
              <a:t>Attract fifty (50) IT-BPO business locators to the city by 2025.</a:t>
            </a:r>
          </a:p>
          <a:p>
            <a:pPr marL="342900" indent="-342900" algn="just">
              <a:buAutoNum type="arabicPeriod"/>
            </a:pPr>
            <a:r>
              <a:rPr lang="en-US" sz="1600" b="1" i="0" dirty="0">
                <a:solidFill>
                  <a:srgbClr val="000000"/>
                </a:solidFill>
                <a:effectLst/>
              </a:rPr>
              <a:t>Target IT-BPO jobs of 5,000 by 2025.</a:t>
            </a:r>
          </a:p>
          <a:p>
            <a:pPr marL="342900" indent="-342900" algn="just">
              <a:buAutoNum type="arabicPeriod"/>
            </a:pPr>
            <a:r>
              <a:rPr lang="en-US" sz="1600" b="1" i="0" dirty="0">
                <a:solidFill>
                  <a:srgbClr val="000000"/>
                </a:solidFill>
                <a:effectLst/>
              </a:rPr>
              <a:t>Local Legislation for Industry Support and fiscal program for IT-BPO.</a:t>
            </a:r>
          </a:p>
          <a:p>
            <a:pPr marL="342900" indent="-342900" algn="just">
              <a:buAutoNum type="arabicPeriod"/>
            </a:pPr>
            <a:r>
              <a:rPr lang="en-US" sz="1600" b="1" i="0" dirty="0">
                <a:solidFill>
                  <a:srgbClr val="000000"/>
                </a:solidFill>
                <a:effectLst/>
              </a:rPr>
              <a:t>Fast track the digital transformation of the LGU services.</a:t>
            </a:r>
          </a:p>
          <a:p>
            <a:pPr marL="342900" indent="-342900" algn="just">
              <a:buAutoNum type="arabicPeriod"/>
            </a:pPr>
            <a:r>
              <a:rPr lang="en-US" sz="1600" b="1" i="0" dirty="0">
                <a:solidFill>
                  <a:srgbClr val="000000"/>
                </a:solidFill>
                <a:effectLst/>
              </a:rPr>
              <a:t>Institutionalization of intervention programs to bridge the gap between the academe and industry.</a:t>
            </a:r>
          </a:p>
          <a:p>
            <a:pPr lvl="8" algn="just"/>
            <a:r>
              <a:rPr lang="en-US" sz="1600" b="1" dirty="0"/>
              <a:t>	a. </a:t>
            </a:r>
            <a:r>
              <a:rPr lang="en-US" sz="1600" b="1" i="0" dirty="0">
                <a:solidFill>
                  <a:srgbClr val="000000"/>
                </a:solidFill>
                <a:effectLst/>
              </a:rPr>
              <a:t>Creation of Talent Database Directory.</a:t>
            </a:r>
          </a:p>
          <a:p>
            <a:pPr lvl="8" algn="just"/>
            <a:r>
              <a:rPr lang="en-US" sz="1600" b="1" dirty="0"/>
              <a:t>	b. </a:t>
            </a:r>
            <a:r>
              <a:rPr lang="en-US" sz="1600" b="1" i="0" dirty="0">
                <a:solidFill>
                  <a:srgbClr val="000000"/>
                </a:solidFill>
                <a:effectLst/>
              </a:rPr>
              <a:t>Establish a dedicated ICT training facility and incubation hub.</a:t>
            </a:r>
          </a:p>
          <a:p>
            <a:pPr lvl="8" algn="just"/>
            <a:r>
              <a:rPr lang="en-US" sz="1600" b="1" i="0" dirty="0">
                <a:solidFill>
                  <a:srgbClr val="000000"/>
                </a:solidFill>
                <a:effectLst/>
              </a:rPr>
              <a:t>	c. Create a directory of local and international industry partners.</a:t>
            </a:r>
          </a:p>
          <a:p>
            <a:pPr marL="342900" indent="-342900" algn="just">
              <a:buAutoNum type="arabicPeriod"/>
            </a:pPr>
            <a:r>
              <a:rPr lang="en-US" sz="1600" b="1" i="0" dirty="0">
                <a:solidFill>
                  <a:srgbClr val="000000"/>
                </a:solidFill>
                <a:effectLst/>
              </a:rPr>
              <a:t>Establish Dagupan City as one of the active and known Startup Hubs in the country.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20"/>
          <p:cNvPicPr preferRelativeResize="0"/>
          <p:nvPr/>
        </p:nvPicPr>
        <p:blipFill>
          <a:blip r:embed="rId4">
            <a:alphaModFix/>
          </a:blip>
          <a:stretch>
            <a:fillRect/>
          </a:stretch>
        </p:blipFill>
        <p:spPr>
          <a:xfrm>
            <a:off x="8224649" y="4399975"/>
            <a:ext cx="857329" cy="600301"/>
          </a:xfrm>
          <a:prstGeom prst="rect">
            <a:avLst/>
          </a:prstGeom>
          <a:noFill/>
          <a:ln>
            <a:noFill/>
          </a:ln>
        </p:spPr>
      </p:pic>
      <p:sp>
        <p:nvSpPr>
          <p:cNvPr id="108" name="Google Shape;108;p20"/>
          <p:cNvSpPr txBox="1"/>
          <p:nvPr/>
        </p:nvSpPr>
        <p:spPr>
          <a:xfrm>
            <a:off x="1625213" y="77855"/>
            <a:ext cx="7028100" cy="585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9797"/>
              <a:buFont typeface="Arial"/>
              <a:buNone/>
            </a:pPr>
            <a:r>
              <a:rPr lang="en" sz="3800" b="1" dirty="0">
                <a:solidFill>
                  <a:srgbClr val="0B5394"/>
                </a:solidFill>
                <a:latin typeface="Montserrat"/>
                <a:ea typeface="Montserrat"/>
                <a:cs typeface="Montserrat"/>
                <a:sym typeface="Montserrat"/>
              </a:rPr>
              <a:t>STRATEGIES</a:t>
            </a:r>
            <a:endParaRPr sz="3900" b="1" dirty="0">
              <a:solidFill>
                <a:srgbClr val="0B5394"/>
              </a:solidFill>
              <a:latin typeface="Montserrat"/>
              <a:ea typeface="Montserrat"/>
              <a:cs typeface="Montserrat"/>
              <a:sym typeface="Montserrat"/>
            </a:endParaRPr>
          </a:p>
        </p:txBody>
      </p:sp>
      <p:pic>
        <p:nvPicPr>
          <p:cNvPr id="109" name="Google Shape;109;p20"/>
          <p:cNvPicPr preferRelativeResize="0"/>
          <p:nvPr/>
        </p:nvPicPr>
        <p:blipFill>
          <a:blip r:embed="rId5">
            <a:alphaModFix/>
          </a:blip>
          <a:stretch>
            <a:fillRect/>
          </a:stretch>
        </p:blipFill>
        <p:spPr>
          <a:xfrm>
            <a:off x="114727" y="85167"/>
            <a:ext cx="1155375" cy="1155375"/>
          </a:xfrm>
          <a:prstGeom prst="rect">
            <a:avLst/>
          </a:prstGeom>
          <a:noFill/>
          <a:ln>
            <a:noFill/>
          </a:ln>
        </p:spPr>
      </p:pic>
      <p:sp>
        <p:nvSpPr>
          <p:cNvPr id="2" name="TextBox 1">
            <a:extLst>
              <a:ext uri="{FF2B5EF4-FFF2-40B4-BE49-F238E27FC236}">
                <a16:creationId xmlns:a16="http://schemas.microsoft.com/office/drawing/2014/main" id="{5314D601-EC06-BEF1-63E6-E2197963477A}"/>
              </a:ext>
            </a:extLst>
          </p:cNvPr>
          <p:cNvSpPr txBox="1"/>
          <p:nvPr/>
        </p:nvSpPr>
        <p:spPr>
          <a:xfrm>
            <a:off x="572087" y="1620721"/>
            <a:ext cx="7811875" cy="2308324"/>
          </a:xfrm>
          <a:prstGeom prst="rect">
            <a:avLst/>
          </a:prstGeom>
          <a:noFill/>
        </p:spPr>
        <p:txBody>
          <a:bodyPr wrap="square" rtlCol="0">
            <a:spAutoFit/>
          </a:bodyPr>
          <a:lstStyle/>
          <a:p>
            <a:pPr marL="342900" indent="-342900" algn="just">
              <a:buAutoNum type="arabicPeriod"/>
            </a:pPr>
            <a:r>
              <a:rPr lang="en-US" sz="1600" b="1" i="0" dirty="0">
                <a:solidFill>
                  <a:srgbClr val="191919"/>
                </a:solidFill>
                <a:effectLst/>
              </a:rPr>
              <a:t>Build a stronger ICT Council that connects the City to the rest of Pangasinan and to the IT-BPO industries all over Luzon.</a:t>
            </a:r>
          </a:p>
          <a:p>
            <a:pPr marL="342900" indent="-342900" algn="just">
              <a:buAutoNum type="arabicPeriod"/>
            </a:pPr>
            <a:r>
              <a:rPr lang="en-US" sz="1600" b="1" i="0" dirty="0">
                <a:solidFill>
                  <a:srgbClr val="191919"/>
                </a:solidFill>
                <a:effectLst/>
              </a:rPr>
              <a:t>Aggressive marketing of the local talents by participating in conferences, job fairs and conventions.</a:t>
            </a:r>
          </a:p>
          <a:p>
            <a:pPr marL="342900" indent="-342900" algn="just">
              <a:buAutoNum type="arabicPeriod"/>
            </a:pPr>
            <a:r>
              <a:rPr lang="en-US" sz="1600" b="1" i="0" dirty="0">
                <a:solidFill>
                  <a:srgbClr val="191919"/>
                </a:solidFill>
                <a:effectLst/>
              </a:rPr>
              <a:t>Drive real property development for commercial leasing to incoming IT-BPO locators.</a:t>
            </a:r>
          </a:p>
          <a:p>
            <a:pPr marL="342900" indent="-342900" algn="just">
              <a:buAutoNum type="arabicPeriod"/>
            </a:pPr>
            <a:r>
              <a:rPr lang="en-US" sz="1600" b="1" i="0" dirty="0">
                <a:solidFill>
                  <a:srgbClr val="191919"/>
                </a:solidFill>
                <a:effectLst/>
              </a:rPr>
              <a:t>Identify local IT Champion in the legislative department to lobby for IT fiscal incentives.</a:t>
            </a:r>
          </a:p>
          <a:p>
            <a:pPr algn="just"/>
            <a:endParaRPr lang="en-US" sz="16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0"/>
          <p:cNvPicPr preferRelativeResize="0"/>
          <p:nvPr/>
        </p:nvPicPr>
        <p:blipFill>
          <a:blip r:embed="rId3">
            <a:alphaModFix/>
          </a:blip>
          <a:stretch>
            <a:fillRect/>
          </a:stretch>
        </p:blipFill>
        <p:spPr>
          <a:xfrm>
            <a:off x="8224649" y="4399975"/>
            <a:ext cx="857329" cy="600301"/>
          </a:xfrm>
          <a:prstGeom prst="rect">
            <a:avLst/>
          </a:prstGeom>
          <a:noFill/>
          <a:ln>
            <a:noFill/>
          </a:ln>
        </p:spPr>
      </p:pic>
      <p:sp>
        <p:nvSpPr>
          <p:cNvPr id="108" name="Google Shape;108;p20"/>
          <p:cNvSpPr txBox="1"/>
          <p:nvPr/>
        </p:nvSpPr>
        <p:spPr>
          <a:xfrm>
            <a:off x="1625213" y="77855"/>
            <a:ext cx="7028100" cy="585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9797"/>
              <a:buFont typeface="Arial"/>
              <a:buNone/>
            </a:pPr>
            <a:r>
              <a:rPr lang="en" sz="3800" b="1" dirty="0">
                <a:solidFill>
                  <a:srgbClr val="0B5394"/>
                </a:solidFill>
                <a:latin typeface="Montserrat"/>
                <a:ea typeface="Montserrat"/>
                <a:cs typeface="Montserrat"/>
                <a:sym typeface="Montserrat"/>
              </a:rPr>
              <a:t>STRATEGIES</a:t>
            </a:r>
            <a:endParaRPr sz="3900" b="1" dirty="0">
              <a:solidFill>
                <a:srgbClr val="0B5394"/>
              </a:solidFill>
              <a:latin typeface="Montserrat"/>
              <a:ea typeface="Montserrat"/>
              <a:cs typeface="Montserrat"/>
              <a:sym typeface="Montserrat"/>
            </a:endParaRPr>
          </a:p>
        </p:txBody>
      </p:sp>
      <p:pic>
        <p:nvPicPr>
          <p:cNvPr id="109" name="Google Shape;109;p20"/>
          <p:cNvPicPr preferRelativeResize="0"/>
          <p:nvPr/>
        </p:nvPicPr>
        <p:blipFill>
          <a:blip r:embed="rId4">
            <a:alphaModFix/>
          </a:blip>
          <a:stretch>
            <a:fillRect/>
          </a:stretch>
        </p:blipFill>
        <p:spPr>
          <a:xfrm>
            <a:off x="114727" y="85167"/>
            <a:ext cx="1155375" cy="1155375"/>
          </a:xfrm>
          <a:prstGeom prst="rect">
            <a:avLst/>
          </a:prstGeom>
          <a:noFill/>
          <a:ln>
            <a:noFill/>
          </a:ln>
        </p:spPr>
      </p:pic>
      <p:sp>
        <p:nvSpPr>
          <p:cNvPr id="2" name="TextBox 1">
            <a:extLst>
              <a:ext uri="{FF2B5EF4-FFF2-40B4-BE49-F238E27FC236}">
                <a16:creationId xmlns:a16="http://schemas.microsoft.com/office/drawing/2014/main" id="{5314D601-EC06-BEF1-63E6-E2197963477A}"/>
              </a:ext>
            </a:extLst>
          </p:cNvPr>
          <p:cNvSpPr txBox="1"/>
          <p:nvPr/>
        </p:nvSpPr>
        <p:spPr>
          <a:xfrm>
            <a:off x="379972" y="1536959"/>
            <a:ext cx="8170715" cy="3046988"/>
          </a:xfrm>
          <a:prstGeom prst="rect">
            <a:avLst/>
          </a:prstGeom>
          <a:noFill/>
        </p:spPr>
        <p:txBody>
          <a:bodyPr wrap="square" rtlCol="0">
            <a:spAutoFit/>
          </a:bodyPr>
          <a:lstStyle/>
          <a:p>
            <a:pPr marL="342900" indent="-342900" algn="just">
              <a:buFont typeface="+mj-lt"/>
              <a:buAutoNum type="arabicPeriod" startAt="5"/>
            </a:pPr>
            <a:r>
              <a:rPr lang="en-US" sz="1600" b="1" i="0" dirty="0">
                <a:solidFill>
                  <a:srgbClr val="191919"/>
                </a:solidFill>
                <a:effectLst/>
              </a:rPr>
              <a:t>Create a MOA and implement Public-Private partnership in Digital Transformation projects with the local IT industry.</a:t>
            </a:r>
          </a:p>
          <a:p>
            <a:pPr marL="342900" indent="-342900" algn="just">
              <a:buFont typeface="+mj-lt"/>
              <a:buAutoNum type="arabicPeriod" startAt="5"/>
            </a:pPr>
            <a:r>
              <a:rPr lang="en-US" sz="1600" b="1" i="0" dirty="0">
                <a:solidFill>
                  <a:srgbClr val="191919"/>
                </a:solidFill>
                <a:effectLst/>
              </a:rPr>
              <a:t>Implement an annual scholarship program geared towards the demand of the ICT industry.</a:t>
            </a:r>
            <a:r>
              <a:rPr lang="en-US" sz="1600" b="1" dirty="0">
                <a:solidFill>
                  <a:srgbClr val="191919"/>
                </a:solidFill>
              </a:rPr>
              <a:t> Specific and target trainings will be implemented.</a:t>
            </a:r>
          </a:p>
          <a:p>
            <a:pPr marL="342900" indent="-342900" algn="just">
              <a:buFont typeface="+mj-lt"/>
              <a:buAutoNum type="arabicPeriod" startAt="5"/>
            </a:pPr>
            <a:r>
              <a:rPr lang="en-US" sz="1600" b="1" i="0" dirty="0">
                <a:solidFill>
                  <a:srgbClr val="191919"/>
                </a:solidFill>
                <a:effectLst/>
              </a:rPr>
              <a:t>Formalize the memorandum of agreement between parties for the creation of the talent database.</a:t>
            </a:r>
          </a:p>
          <a:p>
            <a:pPr marL="342900" indent="-342900" algn="just">
              <a:buFont typeface="+mj-lt"/>
              <a:buAutoNum type="arabicPeriod" startAt="5"/>
            </a:pPr>
            <a:r>
              <a:rPr lang="en-US" sz="1600" b="1" i="0" dirty="0">
                <a:solidFill>
                  <a:srgbClr val="191919"/>
                </a:solidFill>
                <a:effectLst/>
              </a:rPr>
              <a:t>Conduct regular startup hackathons and training. Incubate 5 startups by 2025.</a:t>
            </a:r>
          </a:p>
          <a:p>
            <a:pPr marL="342900" indent="-342900" algn="just">
              <a:buFont typeface="+mj-lt"/>
              <a:buAutoNum type="arabicPeriod" startAt="5"/>
            </a:pPr>
            <a:r>
              <a:rPr lang="en-US" sz="1600" b="1" i="0" dirty="0">
                <a:solidFill>
                  <a:srgbClr val="191919"/>
                </a:solidFill>
                <a:effectLst/>
              </a:rPr>
              <a:t>Build a strong tie-up of the major universities to collaboratively develop training programs up par to the industry standards.</a:t>
            </a:r>
          </a:p>
          <a:p>
            <a:pPr marL="342900" indent="-342900" algn="just">
              <a:buFont typeface="+mj-lt"/>
              <a:buAutoNum type="arabicPeriod" startAt="5"/>
            </a:pPr>
            <a:r>
              <a:rPr lang="en-US" sz="1600" b="1" dirty="0">
                <a:latin typeface="+mj-lt"/>
              </a:rPr>
              <a:t>LGU to partner with private entrepreneurs in developing co-working spaces for IT-BPO workers.</a:t>
            </a:r>
            <a:endParaRPr lang="en-US" sz="1600" dirty="0">
              <a:latin typeface="+mj-lt"/>
            </a:endParaRPr>
          </a:p>
          <a:p>
            <a:pPr algn="just"/>
            <a:endParaRPr lang="en-US" sz="1600" b="1" i="0" dirty="0">
              <a:solidFill>
                <a:srgbClr val="191919"/>
              </a:solidFill>
              <a:effectLst/>
            </a:endParaRPr>
          </a:p>
        </p:txBody>
      </p:sp>
    </p:spTree>
    <p:extLst>
      <p:ext uri="{BB962C8B-B14F-4D97-AF65-F5344CB8AC3E}">
        <p14:creationId xmlns:p14="http://schemas.microsoft.com/office/powerpoint/2010/main" val="137593642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901</Words>
  <Application>Microsoft Office PowerPoint</Application>
  <PresentationFormat>On-screen Show (16:9)</PresentationFormat>
  <Paragraphs>60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Montserrat ExtraBold</vt:lpstr>
      <vt:lpstr>Montserrat</vt: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Casulla</dc:creator>
  <cp:lastModifiedBy>Ed Casulla</cp:lastModifiedBy>
  <cp:revision>4</cp:revision>
  <dcterms:modified xsi:type="dcterms:W3CDTF">2023-06-22T07:54:17Z</dcterms:modified>
</cp:coreProperties>
</file>